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5" r:id="rId3"/>
    <p:sldId id="272" r:id="rId4"/>
    <p:sldId id="270" r:id="rId5"/>
    <p:sldId id="273" r:id="rId6"/>
    <p:sldId id="264" r:id="rId7"/>
    <p:sldId id="274" r:id="rId8"/>
    <p:sldId id="276" r:id="rId9"/>
    <p:sldId id="277" r:id="rId10"/>
    <p:sldId id="278" r:id="rId11"/>
    <p:sldId id="258" r:id="rId12"/>
    <p:sldId id="263" r:id="rId13"/>
    <p:sldId id="262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>
      <p:cViewPr varScale="1">
        <p:scale>
          <a:sx n="108" d="100"/>
          <a:sy n="108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50408-D28E-4ADD-88E7-CF7CD1AD67EC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E1D-6B47-48C2-8A9F-49782DAEEE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50408-D28E-4ADD-88E7-CF7CD1AD67EC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E1D-6B47-48C2-8A9F-49782DAEEE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50408-D28E-4ADD-88E7-CF7CD1AD67EC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E1D-6B47-48C2-8A9F-49782DAEEE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50408-D28E-4ADD-88E7-CF7CD1AD67EC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E1D-6B47-48C2-8A9F-49782DAEEE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50408-D28E-4ADD-88E7-CF7CD1AD67EC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E1D-6B47-48C2-8A9F-49782DAEEE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50408-D28E-4ADD-88E7-CF7CD1AD67EC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E1D-6B47-48C2-8A9F-49782DAEEE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50408-D28E-4ADD-88E7-CF7CD1AD67EC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E1D-6B47-48C2-8A9F-49782DAEEE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50408-D28E-4ADD-88E7-CF7CD1AD67EC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E1D-6B47-48C2-8A9F-49782DAEEE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50408-D28E-4ADD-88E7-CF7CD1AD67EC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E1D-6B47-48C2-8A9F-49782DAEEE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50408-D28E-4ADD-88E7-CF7CD1AD67EC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E1D-6B47-48C2-8A9F-49782DAEEE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50408-D28E-4ADD-88E7-CF7CD1AD67EC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51348E1D-6B47-48C2-8A9F-49782DAEEE83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150408-D28E-4ADD-88E7-CF7CD1AD67EC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348E1D-6B47-48C2-8A9F-49782DAEEE83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136904" cy="6264696"/>
          </a:xfrm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1800" b="1" i="1" dirty="0">
                <a:solidFill>
                  <a:srgbClr val="0070C0"/>
                </a:solidFill>
                <a:latin typeface="Bookman Old Style" panose="02050604050505020204" pitchFamily="18" charset="0"/>
              </a:rPr>
              <a:t>Дата проведення – 30.01.2024</a:t>
            </a:r>
          </a:p>
          <a:p>
            <a:pPr algn="ctr"/>
            <a:r>
              <a:rPr lang="uk-UA" sz="1800" b="1" i="1" dirty="0">
                <a:solidFill>
                  <a:srgbClr val="0070C0"/>
                </a:solidFill>
                <a:latin typeface="Bookman Old Style" panose="02050604050505020204" pitchFamily="18" charset="0"/>
              </a:rPr>
              <a:t>Початок – 12.00</a:t>
            </a:r>
          </a:p>
          <a:p>
            <a:pPr algn="ctr"/>
            <a:r>
              <a:rPr lang="uk-UA" sz="2000" b="1" dirty="0">
                <a:solidFill>
                  <a:srgbClr val="000099"/>
                </a:solidFill>
                <a:latin typeface="Bookman Old Style" panose="02050604050505020204" pitchFamily="18" charset="0"/>
              </a:rPr>
              <a:t>Семінар для тифлопедагогів ЗДО ВМТГ</a:t>
            </a:r>
          </a:p>
          <a:p>
            <a:pPr algn="ctr"/>
            <a:r>
              <a:rPr lang="uk-UA" sz="3600" b="1" dirty="0">
                <a:solidFill>
                  <a:srgbClr val="000099"/>
                </a:solidFill>
              </a:rPr>
              <a:t>«</a:t>
            </a:r>
            <a:r>
              <a:rPr lang="uk-UA" sz="3200" b="1" dirty="0">
                <a:solidFill>
                  <a:srgbClr val="000099"/>
                </a:solidFill>
              </a:rPr>
              <a:t>Особливості роботи з дітьми, що мають порушення зору, </a:t>
            </a:r>
          </a:p>
          <a:p>
            <a:pPr algn="ctr"/>
            <a:r>
              <a:rPr lang="uk-UA" sz="3200" b="1" dirty="0">
                <a:solidFill>
                  <a:srgbClr val="000099"/>
                </a:solidFill>
              </a:rPr>
              <a:t>з оптимізації їх рухової активності в умовах спеціального закладу дошкільної освіти </a:t>
            </a:r>
            <a:r>
              <a:rPr lang="uk-UA" sz="3600" b="1" dirty="0">
                <a:solidFill>
                  <a:srgbClr val="000099"/>
                </a:solidFill>
              </a:rPr>
              <a:t>»</a:t>
            </a:r>
          </a:p>
          <a:p>
            <a:pPr algn="ctr"/>
            <a:r>
              <a:rPr lang="uk-UA" sz="3600" b="1" i="1" dirty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uk-UA" sz="1800" b="1" i="1" dirty="0">
                <a:solidFill>
                  <a:srgbClr val="000099"/>
                </a:solidFill>
              </a:rPr>
              <a:t>спікер –</a:t>
            </a:r>
            <a:r>
              <a:rPr lang="uk-UA" sz="3600" b="1" i="1" dirty="0">
                <a:solidFill>
                  <a:srgbClr val="000099"/>
                </a:solidFill>
              </a:rPr>
              <a:t> </a:t>
            </a:r>
            <a:r>
              <a:rPr lang="uk-UA" sz="1800" b="1" i="1" dirty="0">
                <a:solidFill>
                  <a:srgbClr val="000099"/>
                </a:solidFill>
              </a:rPr>
              <a:t>тифлопедагог КЗ «ЗДО №28 ВМР» Валентина Громова </a:t>
            </a:r>
            <a:endParaRPr lang="ru-RU" sz="1800" b="1" i="1" dirty="0">
              <a:solidFill>
                <a:srgbClr val="000099"/>
              </a:solidFill>
            </a:endParaRPr>
          </a:p>
          <a:p>
            <a:pPr algn="ctr"/>
            <a:endParaRPr lang="ru-RU" sz="3600" b="1" i="1" dirty="0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4839147"/>
            <a:ext cx="2770974" cy="16861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навиків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дотику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дрібної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моторики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видах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предметно-практичної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large-default-g61oxix5xldi5vvymsl2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4612" y="4500546"/>
            <a:ext cx="2357454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Дитяча розвиваюча іграшка шнурівка “Риба”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357694"/>
            <a:ext cx="2714596" cy="2714596"/>
          </a:xfrm>
          <a:prstGeom prst="rect">
            <a:avLst/>
          </a:prstGeom>
          <a:noFill/>
        </p:spPr>
      </p:pic>
      <p:pic>
        <p:nvPicPr>
          <p:cNvPr id="1030" name="Picture 6" descr="Урок &quot;Лісова скульптура&quot;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1785926"/>
            <a:ext cx="4290569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4" name="Picture 10" descr="Монтессорі іграшки діти зайняті дошка Пряжка 1-5 років Застібка-блискавка  Кнопка зашнурувати інструмент іграшка навчання здатності до  самообслуговування Дошкільні Іграшки для дітей | Іграшки для раннього  розвитку | Індіго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3504" y="2214554"/>
            <a:ext cx="3786214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4389120"/>
          </a:xfrm>
        </p:spPr>
        <p:txBody>
          <a:bodyPr/>
          <a:lstStyle/>
          <a:p>
            <a:pPr algn="ctr">
              <a:buNone/>
            </a:pPr>
            <a:r>
              <a:rPr lang="uk-UA" sz="2800" dirty="0"/>
              <a:t>Розвиток і удосконалення</a:t>
            </a:r>
            <a:r>
              <a:rPr lang="ru-RU" sz="2800" dirty="0"/>
              <a:t> </a:t>
            </a:r>
            <a:r>
              <a:rPr lang="ru-RU" sz="2800" dirty="0" err="1"/>
              <a:t>рухових</a:t>
            </a:r>
            <a:r>
              <a:rPr lang="ru-RU" sz="2800" dirty="0"/>
              <a:t> </a:t>
            </a:r>
            <a:r>
              <a:rPr lang="ru-RU" sz="2800" dirty="0" err="1"/>
              <a:t>навиків</a:t>
            </a:r>
            <a:r>
              <a:rPr lang="ru-RU" sz="2800" dirty="0"/>
              <a:t>, </a:t>
            </a:r>
            <a:r>
              <a:rPr lang="ru-RU" sz="2800" dirty="0" err="1"/>
              <a:t>необхідних</a:t>
            </a:r>
            <a:r>
              <a:rPr lang="ru-RU" sz="2800" dirty="0"/>
              <a:t> для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великої</a:t>
            </a:r>
            <a:r>
              <a:rPr lang="ru-RU" sz="2800" dirty="0"/>
              <a:t> моторики.</a:t>
            </a:r>
            <a:endParaRPr lang="ru-RU" dirty="0"/>
          </a:p>
        </p:txBody>
      </p:sp>
      <p:pic>
        <p:nvPicPr>
          <p:cNvPr id="13316" name="Picture 4" descr="Дитяча радість чи батьківський страх: як облаштовані дитячі майданчики у  Чернівцях | Новини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1934" y="3736874"/>
            <a:ext cx="4857784" cy="31211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4" name="Picture 2" descr="Бамбини - 39 відгуків, фото, адрес, телефон - Дитячий садок - 15 Д, вулиця  Шолуденка, Вишгород, Київська обл., 07301 | Ua.plaso.p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428736"/>
            <a:ext cx="5222713" cy="2728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/>
              <a:t>Розвиток і удосконалення</a:t>
            </a:r>
            <a:r>
              <a:rPr lang="ru-RU" sz="2800" dirty="0"/>
              <a:t> </a:t>
            </a:r>
            <a:r>
              <a:rPr lang="ru-RU" sz="2800" dirty="0" err="1"/>
              <a:t>рухових</a:t>
            </a:r>
            <a:r>
              <a:rPr lang="ru-RU" sz="2800" dirty="0"/>
              <a:t> </a:t>
            </a:r>
            <a:r>
              <a:rPr lang="ru-RU" sz="2800" dirty="0" err="1"/>
              <a:t>навиків</a:t>
            </a:r>
            <a:r>
              <a:rPr lang="ru-RU" sz="2800" dirty="0"/>
              <a:t>, </a:t>
            </a:r>
            <a:r>
              <a:rPr lang="ru-RU" sz="2800" dirty="0" err="1"/>
              <a:t>необхідних</a:t>
            </a:r>
            <a:r>
              <a:rPr lang="ru-RU" sz="2800" dirty="0"/>
              <a:t> для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великої</a:t>
            </a:r>
            <a:r>
              <a:rPr lang="ru-RU" sz="2800" dirty="0"/>
              <a:t> моторики.</a:t>
            </a:r>
          </a:p>
          <a:p>
            <a:endParaRPr lang="ru-RU" dirty="0"/>
          </a:p>
        </p:txBody>
      </p:sp>
      <p:pic>
        <p:nvPicPr>
          <p:cNvPr id="3" name="Рисунок 2" descr="дор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472" y="1610098"/>
            <a:ext cx="3502742" cy="5247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290" name="Picture 2" descr="Сухий басейн Багатокутник Tia-Sport 2550х500 мм, код: sm-05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1714488"/>
            <a:ext cx="4762500" cy="4762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рухової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фізіологічна</a:t>
            </a:r>
            <a:r>
              <a:rPr lang="ru-RU" dirty="0"/>
              <a:t> потреба </a:t>
            </a:r>
            <a:r>
              <a:rPr lang="ru-RU" dirty="0" err="1"/>
              <a:t>організму</a:t>
            </a:r>
            <a:r>
              <a:rPr lang="ru-RU" dirty="0"/>
              <a:t> в </a:t>
            </a:r>
            <a:r>
              <a:rPr lang="ru-RU" dirty="0" err="1"/>
              <a:t>русі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віком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самостійності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</a:t>
            </a:r>
            <a:r>
              <a:rPr lang="ru-RU" dirty="0" err="1"/>
              <a:t>індивідуальними</a:t>
            </a:r>
            <a:r>
              <a:rPr lang="ru-RU" dirty="0"/>
              <a:t>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r>
              <a:rPr lang="ru-RU" dirty="0" err="1"/>
              <a:t>центральної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станом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статевою</a:t>
            </a:r>
            <a:r>
              <a:rPr lang="ru-RU" dirty="0"/>
              <a:t> </a:t>
            </a:r>
            <a:r>
              <a:rPr lang="ru-RU" dirty="0" err="1"/>
              <a:t>приналежністю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i="1" u="sng" dirty="0"/>
              <a:t>Робота </a:t>
            </a:r>
            <a:r>
              <a:rPr lang="ru-RU" i="1" u="sng" dirty="0" err="1"/>
              <a:t>з</a:t>
            </a:r>
            <a:r>
              <a:rPr lang="ru-RU" i="1" u="sng" dirty="0"/>
              <a:t> </a:t>
            </a:r>
            <a:r>
              <a:rPr lang="ru-RU" i="1" u="sng" dirty="0" err="1"/>
              <a:t>оптимізації</a:t>
            </a:r>
            <a:r>
              <a:rPr lang="ru-RU" i="1" u="sng" dirty="0"/>
              <a:t> </a:t>
            </a:r>
            <a:r>
              <a:rPr lang="ru-RU" i="1" u="sng" dirty="0" err="1"/>
              <a:t>рухової</a:t>
            </a:r>
            <a:r>
              <a:rPr lang="ru-RU" i="1" u="sng" dirty="0"/>
              <a:t> </a:t>
            </a:r>
            <a:r>
              <a:rPr lang="ru-RU" i="1" u="sng" dirty="0" err="1"/>
              <a:t>активності</a:t>
            </a:r>
            <a:r>
              <a:rPr lang="ru-RU" i="1" u="sng" dirty="0"/>
              <a:t> проводиться у </a:t>
            </a:r>
            <a:r>
              <a:rPr lang="ru-RU" i="1" u="sng" dirty="0" err="1"/>
              <a:t>декількох</a:t>
            </a:r>
            <a:r>
              <a:rPr lang="ru-RU" i="1" u="sng" dirty="0"/>
              <a:t> </a:t>
            </a:r>
            <a:r>
              <a:rPr lang="ru-RU" i="1" u="sng" dirty="0" err="1"/>
              <a:t>напрямах</a:t>
            </a:r>
            <a:r>
              <a:rPr lang="ru-RU" i="1" u="sng" dirty="0"/>
              <a:t>:</a:t>
            </a:r>
          </a:p>
          <a:p>
            <a:r>
              <a:rPr lang="ru-RU" sz="2200" dirty="0"/>
              <a:t> </a:t>
            </a:r>
            <a:r>
              <a:rPr lang="ru-RU" sz="2000" dirty="0" err="1"/>
              <a:t>підбір</a:t>
            </a:r>
            <a:r>
              <a:rPr lang="ru-RU" sz="2000" dirty="0"/>
              <a:t> </a:t>
            </a:r>
            <a:r>
              <a:rPr lang="ru-RU" sz="2000" dirty="0" err="1"/>
              <a:t>рухових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, </a:t>
            </a:r>
          </a:p>
          <a:p>
            <a:r>
              <a:rPr lang="ru-RU" sz="2000" dirty="0" err="1"/>
              <a:t>нормування</a:t>
            </a:r>
            <a:r>
              <a:rPr lang="ru-RU" sz="2000" dirty="0"/>
              <a:t> </a:t>
            </a:r>
            <a:r>
              <a:rPr lang="ru-RU" sz="2000" dirty="0" err="1"/>
              <a:t>фізичного</a:t>
            </a:r>
            <a:r>
              <a:rPr lang="ru-RU" sz="2000" dirty="0"/>
              <a:t> </a:t>
            </a:r>
            <a:r>
              <a:rPr lang="ru-RU" sz="2000" dirty="0" err="1"/>
              <a:t>навантаження</a:t>
            </a:r>
            <a:r>
              <a:rPr lang="ru-RU" sz="2000" dirty="0"/>
              <a:t>, </a:t>
            </a:r>
          </a:p>
          <a:p>
            <a:r>
              <a:rPr lang="ru-RU" sz="2000" dirty="0" err="1"/>
              <a:t>педагогічне</a:t>
            </a:r>
            <a:r>
              <a:rPr lang="ru-RU" sz="2000" dirty="0"/>
              <a:t> </a:t>
            </a:r>
            <a:r>
              <a:rPr lang="ru-RU" sz="2000" dirty="0" err="1"/>
              <a:t>керівництво</a:t>
            </a:r>
            <a:r>
              <a:rPr lang="ru-RU" sz="2000" dirty="0"/>
              <a:t> </a:t>
            </a:r>
            <a:r>
              <a:rPr lang="ru-RU" sz="2000" dirty="0" err="1"/>
              <a:t>руховою</a:t>
            </a:r>
            <a:r>
              <a:rPr lang="ru-RU" sz="2000" dirty="0"/>
              <a:t> </a:t>
            </a:r>
            <a:r>
              <a:rPr lang="ru-RU" sz="2000" dirty="0" err="1"/>
              <a:t>діяльністю</a:t>
            </a:r>
            <a:r>
              <a:rPr lang="ru-RU" sz="2000" dirty="0"/>
              <a:t>, </a:t>
            </a:r>
          </a:p>
          <a:p>
            <a:r>
              <a:rPr lang="ru-RU" sz="2000" dirty="0"/>
              <a:t>участь </a:t>
            </a:r>
            <a:r>
              <a:rPr lang="ru-RU" sz="2000" dirty="0" err="1"/>
              <a:t>дітей</a:t>
            </a:r>
            <a:r>
              <a:rPr lang="ru-RU" sz="2000" dirty="0"/>
              <a:t> в </a:t>
            </a:r>
            <a:r>
              <a:rPr lang="ru-RU" sz="2000" dirty="0" err="1"/>
              <a:t>грі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змаганнях</a:t>
            </a:r>
            <a:r>
              <a:rPr lang="ru-RU" sz="2000" dirty="0"/>
              <a:t>, </a:t>
            </a:r>
          </a:p>
          <a:p>
            <a:r>
              <a:rPr lang="ru-RU" sz="2000" dirty="0" err="1"/>
              <a:t>взаємодія</a:t>
            </a:r>
            <a:r>
              <a:rPr lang="ru-RU" sz="2000" dirty="0"/>
              <a:t> в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фізичної</a:t>
            </a:r>
            <a:r>
              <a:rPr lang="ru-RU" sz="2000" dirty="0"/>
              <a:t> </a:t>
            </a:r>
            <a:r>
              <a:rPr lang="ru-RU" sz="2000" dirty="0" err="1"/>
              <a:t>активності</a:t>
            </a:r>
            <a:r>
              <a:rPr lang="ru-RU" sz="2000" dirty="0"/>
              <a:t>, </a:t>
            </a:r>
          </a:p>
          <a:p>
            <a:r>
              <a:rPr lang="ru-RU" sz="2000" dirty="0" err="1"/>
              <a:t>вимоги</a:t>
            </a:r>
            <a:r>
              <a:rPr lang="ru-RU" sz="2000" dirty="0"/>
              <a:t> до </a:t>
            </a:r>
            <a:r>
              <a:rPr lang="ru-RU" sz="2000" dirty="0" err="1"/>
              <a:t>виконання</a:t>
            </a:r>
            <a:r>
              <a:rPr lang="ru-RU" sz="2000" dirty="0"/>
              <a:t> </a:t>
            </a:r>
            <a:r>
              <a:rPr lang="ru-RU" sz="2000" dirty="0" err="1"/>
              <a:t>рухової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, </a:t>
            </a:r>
          </a:p>
          <a:p>
            <a:r>
              <a:rPr lang="ru-RU" sz="2000" dirty="0" err="1"/>
              <a:t>вимоги</a:t>
            </a:r>
            <a:r>
              <a:rPr lang="ru-RU" sz="2000" dirty="0"/>
              <a:t> до </a:t>
            </a:r>
            <a:r>
              <a:rPr lang="ru-RU" sz="2000" dirty="0" err="1"/>
              <a:t>інвентарю</a:t>
            </a:r>
            <a:r>
              <a:rPr lang="ru-RU" sz="2000" dirty="0"/>
              <a:t> та </a:t>
            </a:r>
            <a:r>
              <a:rPr lang="ru-RU" sz="2000" dirty="0" err="1"/>
              <a:t>обладнання</a:t>
            </a:r>
            <a:endParaRPr lang="ru-RU" sz="2000" dirty="0"/>
          </a:p>
        </p:txBody>
      </p:sp>
    </p:spTree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0100" y="928670"/>
            <a:ext cx="7296141" cy="5467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859216" cy="5760640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      </a:t>
            </a:r>
            <a:r>
              <a:rPr lang="ru-RU" dirty="0" err="1"/>
              <a:t>Повноцінний</a:t>
            </a:r>
            <a:r>
              <a:rPr lang="ru-RU" dirty="0"/>
              <a:t> </a:t>
            </a:r>
            <a:r>
              <a:rPr lang="ru-RU" dirty="0" err="1"/>
              <a:t>фізичний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основа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. У </a:t>
            </a:r>
            <a:r>
              <a:rPr lang="ru-RU" dirty="0" err="1"/>
              <a:t>Статуті</a:t>
            </a:r>
            <a:r>
              <a:rPr lang="ru-RU" dirty="0"/>
              <a:t> </a:t>
            </a:r>
            <a:r>
              <a:rPr lang="ru-RU" dirty="0" err="1"/>
              <a:t>Всесвітньої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говориться,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хвороб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дефектів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гармонійний</a:t>
            </a:r>
            <a:r>
              <a:rPr lang="ru-RU" dirty="0"/>
              <a:t> </a:t>
            </a:r>
            <a:r>
              <a:rPr lang="ru-RU" dirty="0" err="1"/>
              <a:t>фізичний</a:t>
            </a:r>
            <a:r>
              <a:rPr lang="ru-RU" dirty="0"/>
              <a:t>, </a:t>
            </a:r>
            <a:r>
              <a:rPr lang="ru-RU" dirty="0" err="1"/>
              <a:t>психічний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соціальний</a:t>
            </a:r>
            <a:r>
              <a:rPr lang="ru-RU" dirty="0"/>
              <a:t> стан </a:t>
            </a:r>
            <a:r>
              <a:rPr lang="ru-RU" dirty="0" err="1"/>
              <a:t>людини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pic>
        <p:nvPicPr>
          <p:cNvPr id="4" name="Рисунок 3" descr="спорт-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5918" y="3643314"/>
            <a:ext cx="5904525" cy="32146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8229600" cy="4389120"/>
          </a:xfrm>
        </p:spPr>
        <p:txBody>
          <a:bodyPr/>
          <a:lstStyle/>
          <a:p>
            <a:pPr algn="ctr"/>
            <a:r>
              <a:rPr lang="uk-UA" dirty="0"/>
              <a:t> </a:t>
            </a:r>
            <a:r>
              <a:rPr lang="ru-RU" dirty="0"/>
              <a:t>Рух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природженою</a:t>
            </a:r>
            <a:r>
              <a:rPr lang="ru-RU" dirty="0"/>
              <a:t>,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необхідною</a:t>
            </a:r>
            <a:r>
              <a:rPr lang="ru-RU" dirty="0"/>
              <a:t> потребою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саме</a:t>
            </a:r>
            <a:r>
              <a:rPr lang="ru-RU" dirty="0"/>
              <a:t> тому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особливо в </a:t>
            </a:r>
            <a:r>
              <a:rPr lang="ru-RU" dirty="0" err="1"/>
              <a:t>дошкільному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, коли </a:t>
            </a:r>
            <a:r>
              <a:rPr lang="ru-RU" dirty="0" err="1"/>
              <a:t>формуються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Так, у </a:t>
            </a:r>
            <a:r>
              <a:rPr lang="ru-RU" dirty="0" err="1"/>
              <a:t>малорухомих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відставання</a:t>
            </a:r>
            <a:r>
              <a:rPr lang="ru-RU" dirty="0"/>
              <a:t> моторного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нервово-психічного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вони в </a:t>
            </a:r>
            <a:r>
              <a:rPr lang="ru-RU" dirty="0" err="1"/>
              <a:t>більшій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схильні</a:t>
            </a:r>
            <a:r>
              <a:rPr lang="ru-RU" dirty="0"/>
              <a:t> до </a:t>
            </a:r>
            <a:r>
              <a:rPr lang="ru-RU" dirty="0" err="1"/>
              <a:t>простудних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6" name="Рисунок 5" descr="02008abm-c08d-1200x63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857628"/>
            <a:ext cx="5040011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487888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У </a:t>
            </a:r>
            <a:r>
              <a:rPr lang="ru-RU" b="1" dirty="0" err="1"/>
              <a:t>роботі</a:t>
            </a:r>
            <a:r>
              <a:rPr lang="ru-RU" b="1" dirty="0"/>
              <a:t> </a:t>
            </a:r>
            <a:r>
              <a:rPr lang="uk-UA" b="1" dirty="0"/>
              <a:t>з</a:t>
            </a:r>
            <a:r>
              <a:rPr lang="ru-RU" b="1" dirty="0"/>
              <a:t> </a:t>
            </a:r>
            <a:r>
              <a:rPr lang="ru-RU" b="1" dirty="0" err="1"/>
              <a:t>оптимізації</a:t>
            </a:r>
            <a:r>
              <a:rPr lang="ru-RU" b="1" dirty="0"/>
              <a:t> </a:t>
            </a:r>
            <a:r>
              <a:rPr lang="ru-RU" b="1" dirty="0" err="1"/>
              <a:t>рухової</a:t>
            </a:r>
            <a:r>
              <a:rPr lang="ru-RU" b="1" dirty="0"/>
              <a:t> </a:t>
            </a:r>
            <a:r>
              <a:rPr lang="ru-RU" b="1" dirty="0" err="1"/>
              <a:t>активності</a:t>
            </a:r>
            <a:r>
              <a:rPr lang="ru-RU" b="1" dirty="0"/>
              <a:t> </a:t>
            </a:r>
            <a:r>
              <a:rPr lang="uk-UA" b="1" dirty="0"/>
              <a:t>дошкільників</a:t>
            </a:r>
            <a:r>
              <a:rPr lang="ru-RU" b="1" dirty="0"/>
              <a:t> </a:t>
            </a:r>
            <a:r>
              <a:rPr lang="ru-RU" b="1" dirty="0" err="1"/>
              <a:t>виділяю</a:t>
            </a:r>
            <a:r>
              <a:rPr lang="uk-UA" b="1" dirty="0" err="1"/>
              <a:t>ть</a:t>
            </a:r>
            <a:r>
              <a:rPr lang="uk-UA" b="1" dirty="0"/>
              <a:t> </a:t>
            </a:r>
            <a:r>
              <a:rPr lang="ru-RU" b="1" dirty="0"/>
              <a:t>два </a:t>
            </a:r>
            <a:r>
              <a:rPr lang="ru-RU" b="1" dirty="0" err="1"/>
              <a:t>напрями</a:t>
            </a:r>
            <a:r>
              <a:rPr lang="ru-RU" b="1" dirty="0"/>
              <a:t>:</a:t>
            </a:r>
          </a:p>
          <a:p>
            <a:r>
              <a:rPr lang="uk-UA" sz="2400" dirty="0"/>
              <a:t>У</a:t>
            </a:r>
            <a:r>
              <a:rPr lang="ru-RU" sz="2400" dirty="0" err="1"/>
              <a:t>досконалення</a:t>
            </a:r>
            <a:r>
              <a:rPr lang="ru-RU" sz="2400" dirty="0"/>
              <a:t> стану </a:t>
            </a:r>
            <a:r>
              <a:rPr lang="ru-RU" sz="2400" dirty="0" err="1"/>
              <a:t>дрібної</a:t>
            </a:r>
            <a:r>
              <a:rPr lang="ru-RU" sz="2400" dirty="0"/>
              <a:t> моторики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дотикової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.</a:t>
            </a:r>
          </a:p>
          <a:p>
            <a:r>
              <a:rPr lang="uk-UA" sz="2400" dirty="0"/>
              <a:t> Розвиток і удосконалення</a:t>
            </a:r>
            <a:r>
              <a:rPr lang="ru-RU" sz="2400" dirty="0"/>
              <a:t> </a:t>
            </a:r>
            <a:r>
              <a:rPr lang="ru-RU" sz="2400" dirty="0" err="1"/>
              <a:t>рухових</a:t>
            </a:r>
            <a:r>
              <a:rPr lang="ru-RU" sz="2400" dirty="0"/>
              <a:t> </a:t>
            </a:r>
            <a:r>
              <a:rPr lang="ru-RU" sz="2400" dirty="0" err="1"/>
              <a:t>навиків</a:t>
            </a:r>
            <a:r>
              <a:rPr lang="ru-RU" sz="2400" dirty="0"/>
              <a:t>, </a:t>
            </a:r>
            <a:r>
              <a:rPr lang="ru-RU" sz="2400" dirty="0" err="1"/>
              <a:t>необхідних</a:t>
            </a:r>
            <a:r>
              <a:rPr lang="ru-RU" sz="2400" dirty="0"/>
              <a:t> для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великої</a:t>
            </a:r>
            <a:r>
              <a:rPr lang="ru-RU" sz="2400" dirty="0"/>
              <a:t> моторики.</a:t>
            </a:r>
          </a:p>
          <a:p>
            <a:pPr algn="just">
              <a:buNone/>
            </a:pPr>
            <a:r>
              <a:rPr lang="ru-RU" dirty="0"/>
              <a:t>    </a:t>
            </a:r>
            <a:r>
              <a:rPr lang="ru-RU" sz="2400" dirty="0" err="1"/>
              <a:t>Ці</a:t>
            </a:r>
            <a:r>
              <a:rPr lang="ru-RU" sz="2400" dirty="0"/>
              <a:t> </a:t>
            </a:r>
            <a:r>
              <a:rPr lang="ru-RU" sz="2400" dirty="0" err="1"/>
              <a:t>напрями</a:t>
            </a:r>
            <a:r>
              <a:rPr lang="ru-RU" sz="2400" dirty="0"/>
              <a:t> </a:t>
            </a:r>
            <a:r>
              <a:rPr lang="ru-RU" sz="2400" dirty="0" err="1"/>
              <a:t>реалізовую</a:t>
            </a:r>
            <a:r>
              <a:rPr lang="uk-UA" sz="2400" dirty="0" err="1"/>
              <a:t>ться</a:t>
            </a:r>
            <a:r>
              <a:rPr lang="ru-RU" sz="2400" dirty="0"/>
              <a:t> через </a:t>
            </a:r>
            <a:r>
              <a:rPr lang="uk-UA" sz="2400" dirty="0"/>
              <a:t>наповнення та збагачення </a:t>
            </a:r>
            <a:r>
              <a:rPr lang="uk-UA" sz="2400" dirty="0" err="1"/>
              <a:t>корекційно-</a:t>
            </a:r>
            <a:r>
              <a:rPr lang="ru-RU" sz="2400" dirty="0" err="1"/>
              <a:t>розвива</a:t>
            </a:r>
            <a:r>
              <a:rPr lang="uk-UA" sz="2400" dirty="0" err="1"/>
              <a:t>льного</a:t>
            </a:r>
            <a:r>
              <a:rPr lang="ru-RU" sz="2400" dirty="0"/>
              <a:t> </a:t>
            </a:r>
            <a:r>
              <a:rPr lang="ru-RU" sz="2400" dirty="0" err="1"/>
              <a:t>серед</a:t>
            </a:r>
            <a:r>
              <a:rPr lang="uk-UA" sz="2400" dirty="0" err="1"/>
              <a:t>овища</a:t>
            </a:r>
            <a:r>
              <a:rPr lang="uk-UA" sz="2400" dirty="0"/>
              <a:t> в дошкільному закладі</a:t>
            </a:r>
            <a:r>
              <a:rPr lang="ru-RU" sz="2400" dirty="0"/>
              <a:t>.</a:t>
            </a:r>
          </a:p>
          <a:p>
            <a:pPr algn="just">
              <a:buNone/>
            </a:pPr>
            <a:endParaRPr lang="ru-RU" sz="2400" dirty="0"/>
          </a:p>
          <a:p>
            <a:endParaRPr lang="ru-RU" dirty="0"/>
          </a:p>
        </p:txBody>
      </p:sp>
      <p:pic>
        <p:nvPicPr>
          <p:cNvPr id="6" name="Рисунок 5" descr="shutterstock_312627950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3372" y="3761592"/>
            <a:ext cx="4500594" cy="3096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5715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3200" b="1" dirty="0"/>
              <a:t>У</a:t>
            </a:r>
            <a:r>
              <a:rPr lang="ru-RU" sz="3200" b="1" dirty="0" err="1"/>
              <a:t>досконалення</a:t>
            </a:r>
            <a:r>
              <a:rPr lang="ru-RU" sz="3200" b="1" dirty="0"/>
              <a:t> стану </a:t>
            </a:r>
            <a:r>
              <a:rPr lang="ru-RU" sz="3200" b="1" dirty="0" err="1"/>
              <a:t>дрібної</a:t>
            </a:r>
            <a:r>
              <a:rPr lang="ru-RU" sz="3200" b="1" dirty="0"/>
              <a:t> моторики </a:t>
            </a:r>
            <a:r>
              <a:rPr lang="ru-RU" sz="3200" b="1" dirty="0" err="1"/>
              <a:t>і</a:t>
            </a:r>
            <a:r>
              <a:rPr lang="ru-RU" sz="3200" b="1" dirty="0"/>
              <a:t> </a:t>
            </a:r>
            <a:r>
              <a:rPr lang="ru-RU" sz="3200" b="1" dirty="0" err="1"/>
              <a:t>дотикової</a:t>
            </a:r>
            <a:r>
              <a:rPr lang="ru-RU" sz="3200" b="1" dirty="0"/>
              <a:t> </a:t>
            </a:r>
            <a:r>
              <a:rPr lang="ru-RU" sz="3200" b="1" dirty="0" err="1"/>
              <a:t>функції</a:t>
            </a:r>
            <a:r>
              <a:rPr lang="ru-RU" sz="3200" b="1" dirty="0"/>
              <a:t>.</a:t>
            </a:r>
            <a:br>
              <a:rPr lang="ru-RU" sz="2800" dirty="0"/>
            </a:br>
            <a:r>
              <a:rPr lang="ru-RU" sz="2800" dirty="0"/>
              <a:t>Через </a:t>
            </a:r>
            <a:r>
              <a:rPr lang="ru-RU" sz="2800" dirty="0" err="1"/>
              <a:t>порушення</a:t>
            </a:r>
            <a:r>
              <a:rPr lang="ru-RU" sz="2800" dirty="0"/>
              <a:t> </a:t>
            </a:r>
            <a:r>
              <a:rPr lang="ru-RU" sz="2800" dirty="0" err="1"/>
              <a:t>зорового</a:t>
            </a:r>
            <a:r>
              <a:rPr lang="ru-RU" sz="2800" dirty="0"/>
              <a:t> </a:t>
            </a:r>
            <a:r>
              <a:rPr lang="ru-RU" sz="2800" dirty="0" err="1"/>
              <a:t>аналізатора</a:t>
            </a:r>
            <a:r>
              <a:rPr lang="ru-RU" sz="2800" dirty="0"/>
              <a:t> </a:t>
            </a:r>
            <a:r>
              <a:rPr lang="ru-RU" sz="2800" dirty="0" err="1"/>
              <a:t>дошкільників</a:t>
            </a:r>
            <a:r>
              <a:rPr lang="ru-RU" sz="2800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порушеним</a:t>
            </a:r>
            <a:r>
              <a:rPr lang="ru-RU" dirty="0"/>
              <a:t> </a:t>
            </a:r>
            <a:r>
              <a:rPr lang="ru-RU" dirty="0" err="1"/>
              <a:t>зором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вчити</a:t>
            </a:r>
            <a:r>
              <a:rPr lang="ru-RU" dirty="0"/>
              <a:t> </a:t>
            </a:r>
            <a:r>
              <a:rPr lang="ru-RU" dirty="0" err="1"/>
              <a:t>прийомам</a:t>
            </a:r>
            <a:r>
              <a:rPr lang="ru-RU" dirty="0"/>
              <a:t> </a:t>
            </a:r>
            <a:r>
              <a:rPr lang="ru-RU" dirty="0" err="1"/>
              <a:t>дотикового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формувати</a:t>
            </a:r>
            <a:r>
              <a:rPr lang="ru-RU" dirty="0"/>
              <a:t> у них </a:t>
            </a:r>
            <a:r>
              <a:rPr lang="ru-RU" dirty="0" err="1"/>
              <a:t>уміння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</a:t>
            </a:r>
            <a:r>
              <a:rPr lang="ru-RU" dirty="0" err="1"/>
              <a:t>зоровий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тактильно-руховий</a:t>
            </a:r>
            <a:r>
              <a:rPr lang="ru-RU" dirty="0"/>
              <a:t> </a:t>
            </a:r>
            <a:r>
              <a:rPr lang="ru-RU" dirty="0" err="1"/>
              <a:t>аналізатори</a:t>
            </a:r>
            <a:r>
              <a:rPr lang="ru-RU" dirty="0"/>
              <a:t>. </a:t>
            </a:r>
          </a:p>
          <a:p>
            <a:pPr>
              <a:buNone/>
            </a:pPr>
            <a:r>
              <a:rPr lang="uk-UA" sz="2800" b="1" dirty="0"/>
              <a:t>  Етапи дотикового обстеження:</a:t>
            </a:r>
            <a:endParaRPr lang="ru-RU" sz="2800" b="1" dirty="0"/>
          </a:p>
          <a:p>
            <a:r>
              <a:rPr lang="ru-RU" dirty="0" err="1"/>
              <a:t>ознайомлення</a:t>
            </a:r>
            <a:r>
              <a:rPr lang="ru-RU" dirty="0"/>
              <a:t>, </a:t>
            </a:r>
            <a:r>
              <a:rPr lang="uk-UA" dirty="0"/>
              <a:t>швидке </a:t>
            </a:r>
            <a:r>
              <a:rPr lang="ru-RU" dirty="0" err="1"/>
              <a:t>обстеження</a:t>
            </a:r>
            <a:r>
              <a:rPr lang="ru-RU" dirty="0"/>
              <a:t>.</a:t>
            </a:r>
          </a:p>
          <a:p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істотних</a:t>
            </a:r>
            <a:r>
              <a:rPr lang="ru-RU" dirty="0"/>
              <a:t>,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обстежується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од</a:t>
            </a:r>
            <a:r>
              <a:rPr lang="uk-UA" dirty="0"/>
              <a:t>на</a:t>
            </a:r>
            <a:r>
              <a:rPr lang="ru-RU" dirty="0"/>
              <a:t> одно</a:t>
            </a:r>
            <a:r>
              <a:rPr lang="uk-UA" dirty="0"/>
              <a:t>ї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08720"/>
            <a:ext cx="8715436" cy="16630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err="1"/>
              <a:t>Формування</a:t>
            </a:r>
            <a:r>
              <a:rPr lang="ru-RU" sz="2800" dirty="0"/>
              <a:t> </a:t>
            </a:r>
            <a:r>
              <a:rPr lang="ru-RU" sz="2800" dirty="0" err="1"/>
              <a:t>навиків</a:t>
            </a:r>
            <a:r>
              <a:rPr lang="ru-RU" sz="2800" dirty="0"/>
              <a:t> </a:t>
            </a:r>
            <a:r>
              <a:rPr lang="ru-RU" sz="2800" dirty="0" err="1"/>
              <a:t>дотику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дрібної</a:t>
            </a:r>
            <a:r>
              <a:rPr lang="ru-RU" sz="2800" dirty="0"/>
              <a:t> моторики </a:t>
            </a:r>
            <a:r>
              <a:rPr lang="ru-RU" sz="2800" dirty="0" err="1"/>
              <a:t>відбувається</a:t>
            </a:r>
            <a:r>
              <a:rPr lang="ru-RU" sz="2800" dirty="0"/>
              <a:t> в </a:t>
            </a:r>
            <a:r>
              <a:rPr lang="ru-RU" sz="2800" dirty="0" err="1"/>
              <a:t>різних</a:t>
            </a:r>
            <a:r>
              <a:rPr lang="ru-RU" sz="2800" dirty="0"/>
              <a:t> видах </a:t>
            </a:r>
            <a:r>
              <a:rPr lang="ru-RU" sz="2800" dirty="0" err="1"/>
              <a:t>предметно-практичної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.</a:t>
            </a:r>
          </a:p>
          <a:p>
            <a:endParaRPr lang="ru-RU" dirty="0"/>
          </a:p>
        </p:txBody>
      </p:sp>
      <p:pic>
        <p:nvPicPr>
          <p:cNvPr id="6" name="Picture 12" descr="Пластилинография как эффективное средство развития мелкой моторики у  дошкольников ⋆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286100"/>
            <a:ext cx="1708779" cy="3571900"/>
          </a:xfrm>
          <a:prstGeom prst="rect">
            <a:avLst/>
          </a:prstGeom>
          <a:noFill/>
        </p:spPr>
      </p:pic>
      <p:pic>
        <p:nvPicPr>
          <p:cNvPr id="7" name="Picture 16" descr="Пластилинография в дитячому садку на тему Літо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285992"/>
            <a:ext cx="3600243" cy="24245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razvotomo-400x320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2132" y="2285993"/>
            <a:ext cx="3428992" cy="27431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389120"/>
          </a:xfrm>
        </p:spPr>
        <p:txBody>
          <a:bodyPr/>
          <a:lstStyle/>
          <a:p>
            <a:pPr algn="ctr">
              <a:buNone/>
            </a:pPr>
            <a:r>
              <a:rPr lang="ru-RU" sz="2800" dirty="0"/>
              <a:t>   </a:t>
            </a:r>
            <a:r>
              <a:rPr lang="ru-RU" sz="2800" dirty="0" err="1"/>
              <a:t>Формування</a:t>
            </a:r>
            <a:r>
              <a:rPr lang="ru-RU" sz="2800" dirty="0"/>
              <a:t> </a:t>
            </a:r>
            <a:r>
              <a:rPr lang="ru-RU" sz="2800" dirty="0" err="1"/>
              <a:t>навиків</a:t>
            </a:r>
            <a:r>
              <a:rPr lang="ru-RU" sz="2800" dirty="0"/>
              <a:t> </a:t>
            </a:r>
            <a:r>
              <a:rPr lang="ru-RU" sz="2800" dirty="0" err="1"/>
              <a:t>дотику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дрібної</a:t>
            </a:r>
            <a:r>
              <a:rPr lang="ru-RU" sz="2800" dirty="0"/>
              <a:t> моторики </a:t>
            </a:r>
            <a:r>
              <a:rPr lang="ru-RU" sz="2800" dirty="0" err="1"/>
              <a:t>відбувається</a:t>
            </a:r>
            <a:r>
              <a:rPr lang="ru-RU" sz="2800" dirty="0"/>
              <a:t> в </a:t>
            </a:r>
            <a:r>
              <a:rPr lang="ru-RU" sz="2800" dirty="0" err="1"/>
              <a:t>різних</a:t>
            </a:r>
            <a:r>
              <a:rPr lang="ru-RU" sz="2800" dirty="0"/>
              <a:t> видах </a:t>
            </a:r>
            <a:r>
              <a:rPr lang="ru-RU" sz="2800" dirty="0" err="1"/>
              <a:t>предметно-практичної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.</a:t>
            </a:r>
          </a:p>
          <a:p>
            <a:endParaRPr lang="ru-RU" dirty="0"/>
          </a:p>
        </p:txBody>
      </p:sp>
      <p:pic>
        <p:nvPicPr>
          <p:cNvPr id="4" name="Picture 5" descr="Мозаїка для дітей: користь і особливості вибору | ВІКНА. Новини Калуша та  Прикарпаття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6" y="2571744"/>
            <a:ext cx="4199490" cy="32516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3" descr="Мозаїка конструктор з шуруповертом – фото, відгуки, характеристики в  інтернет-магазині ROZETKA від продавця: Baksheesh | Купити в Україні:  Києві, Харкові, Дніпрі, Одесі, Запоріжжі, Львові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2714620"/>
            <a:ext cx="3441713" cy="29289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навиків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дотику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дрібної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моторики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видах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предметно-практичної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7" descr="Своїми руками: штампи для малювання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71678"/>
            <a:ext cx="4176732" cy="27442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6" name="AutoShape 4" descr="Своїми руками: штампи для малюва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Своїми руками: штампи для малюванн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071810"/>
            <a:ext cx="3600450" cy="2324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4389120"/>
          </a:xfrm>
        </p:spPr>
        <p:txBody>
          <a:bodyPr/>
          <a:lstStyle/>
          <a:p>
            <a:pPr algn="ctr">
              <a:buNone/>
            </a:pPr>
            <a:r>
              <a:rPr lang="ru-RU" sz="2400" dirty="0"/>
              <a:t> </a:t>
            </a:r>
            <a:r>
              <a:rPr lang="ru-RU" sz="2800" dirty="0" err="1"/>
              <a:t>Формування</a:t>
            </a:r>
            <a:r>
              <a:rPr lang="ru-RU" sz="2800" dirty="0"/>
              <a:t> </a:t>
            </a:r>
            <a:r>
              <a:rPr lang="ru-RU" sz="2800" dirty="0" err="1"/>
              <a:t>навиків</a:t>
            </a:r>
            <a:r>
              <a:rPr lang="ru-RU" sz="2800" dirty="0"/>
              <a:t> </a:t>
            </a:r>
            <a:r>
              <a:rPr lang="ru-RU" sz="2800" dirty="0" err="1"/>
              <a:t>дотику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дрібної</a:t>
            </a:r>
            <a:r>
              <a:rPr lang="ru-RU" sz="2800" dirty="0"/>
              <a:t> моторики </a:t>
            </a:r>
            <a:r>
              <a:rPr lang="ru-RU" sz="2800" dirty="0" err="1"/>
              <a:t>відбувається</a:t>
            </a:r>
            <a:r>
              <a:rPr lang="ru-RU" sz="2800" dirty="0"/>
              <a:t> в </a:t>
            </a:r>
            <a:r>
              <a:rPr lang="ru-RU" sz="2800" dirty="0" err="1"/>
              <a:t>різних</a:t>
            </a:r>
            <a:r>
              <a:rPr lang="ru-RU" sz="2800" dirty="0"/>
              <a:t> видах </a:t>
            </a:r>
            <a:r>
              <a:rPr lang="ru-RU" sz="2800" dirty="0" err="1"/>
              <a:t>предметно-практичної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.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30722" name="AutoShape 2" descr="Ниткографія – Дитячий психо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4" name="AutoShape 4" descr="Ниткографія – Дитячий психо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26" name="Picture 6" descr="Ниткографія для початківців | Діти в місті Київ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7" y="1928802"/>
            <a:ext cx="3874579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28" name="AutoShape 8" descr="Дитячий психолог - Ниткографія 🧶 – викладання за допомогою шнурка або  товстої нитки контурних зображень різних предметів, тобто «малювання» за  допомогою нитки. Чудова ідея для занять з дітьми молодшого віку. Ця техні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30" name="AutoShape 10" descr="Дитячий психолог - Ниткографія 🧶 – викладання за допомогою шнурка або  товстої нитки контурних зображень різних предметів, тобто «малювання» за  допомогою нитки. Чудова ідея для занять з дітьми молодшого віку. Ця техні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Рисунок 10" descr="нитк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357562"/>
            <a:ext cx="4162445" cy="3117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34" name="AutoShape 14" descr="Пластилинография для детей: шаблоны, техники, видео мастер-класс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</TotalTime>
  <Words>377</Words>
  <Application>Microsoft Office PowerPoint</Application>
  <PresentationFormat>Екран (4:3)</PresentationFormat>
  <Paragraphs>32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0" baseType="lpstr">
      <vt:lpstr>Bookman Old Style</vt:lpstr>
      <vt:lpstr>Calibri</vt:lpstr>
      <vt:lpstr>Constantia</vt:lpstr>
      <vt:lpstr>Times New Roman</vt:lpstr>
      <vt:lpstr>Wingdings 2</vt:lpstr>
      <vt:lpstr>Поток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Формування навиків дотику і дрібної моторики відбувається в різних видах предметно-практичної діяльності.</vt:lpstr>
      <vt:lpstr>Презентація PowerPoint</vt:lpstr>
      <vt:lpstr>Формування навиків дотику і дрібної моторики відбувається в різних видах предметно-практичної діяльності.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Директор</cp:lastModifiedBy>
  <cp:revision>19</cp:revision>
  <dcterms:created xsi:type="dcterms:W3CDTF">2016-04-17T22:41:41Z</dcterms:created>
  <dcterms:modified xsi:type="dcterms:W3CDTF">2024-02-08T08:22:56Z</dcterms:modified>
</cp:coreProperties>
</file>